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4183028" y="-4183027"/>
            <a:ext cx="750956" cy="91170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92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-1"/>
            <a:ext cx="8355010" cy="56321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8522"/>
            <a:ext cx="9117012" cy="546083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743200" y="6675120"/>
            <a:ext cx="2743200" cy="182880"/>
          </a:xfrm>
        </p:spPr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75120"/>
            <a:ext cx="2743200" cy="182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2637" y="6612315"/>
            <a:ext cx="714375" cy="23271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abLab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" y="28575"/>
            <a:ext cx="695198" cy="688420"/>
          </a:xfrm>
          <a:prstGeom prst="rect">
            <a:avLst/>
          </a:prstGeom>
        </p:spPr>
      </p:pic>
      <p:pic>
        <p:nvPicPr>
          <p:cNvPr id="9" name="Picture 8" descr="FabLabIc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" y="28575"/>
            <a:ext cx="695198" cy="6884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wm8zJNxmqg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iDH-RiDxqE4&amp;noredirect=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FabLab</a:t>
            </a:r>
            <a:r>
              <a:rPr lang="en-US" dirty="0" smtClean="0"/>
              <a:t> San Diego 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Learning the Basics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50550" cy="3095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41" y="3824165"/>
            <a:ext cx="1880978" cy="30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0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power?</a:t>
            </a:r>
          </a:p>
          <a:p>
            <a:r>
              <a:rPr lang="en-US" dirty="0" smtClean="0"/>
              <a:t>Expressed in Watts</a:t>
            </a:r>
          </a:p>
          <a:p>
            <a:r>
              <a:rPr lang="en-US" dirty="0" smtClean="0"/>
              <a:t>Power = V x I</a:t>
            </a:r>
          </a:p>
          <a:p>
            <a:r>
              <a:rPr lang="en-US" dirty="0" smtClean="0"/>
              <a:t>Power = Force x velocity</a:t>
            </a:r>
          </a:p>
          <a:p>
            <a:r>
              <a:rPr lang="en-US" dirty="0" smtClean="0"/>
              <a:t>How much power does a 60 watt light bulb use?</a:t>
            </a:r>
          </a:p>
          <a:p>
            <a:r>
              <a:rPr lang="en-US" dirty="0" smtClean="0"/>
              <a:t>Power </a:t>
            </a:r>
            <a:r>
              <a:rPr lang="en-US" dirty="0"/>
              <a:t>costs </a:t>
            </a:r>
            <a:r>
              <a:rPr lang="en-US" dirty="0" smtClean="0"/>
              <a:t>money</a:t>
            </a:r>
          </a:p>
          <a:p>
            <a:r>
              <a:rPr lang="en-US" dirty="0" smtClean="0"/>
              <a:t>What’s another form of power?</a:t>
            </a:r>
          </a:p>
          <a:p>
            <a:pPr lvl="2"/>
            <a:r>
              <a:rPr lang="en-US" dirty="0" smtClean="0"/>
              <a:t>Knowledge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4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8522"/>
            <a:ext cx="3361111" cy="5460834"/>
          </a:xfrm>
        </p:spPr>
        <p:txBody>
          <a:bodyPr/>
          <a:lstStyle/>
          <a:p>
            <a:r>
              <a:rPr lang="en-US" dirty="0" smtClean="0"/>
              <a:t>Simple schematic</a:t>
            </a:r>
          </a:p>
          <a:p>
            <a:r>
              <a:rPr lang="en-US" dirty="0" smtClean="0"/>
              <a:t>Complicated Circuits</a:t>
            </a:r>
          </a:p>
          <a:p>
            <a:r>
              <a:rPr lang="en-US" dirty="0"/>
              <a:t>Learning </a:t>
            </a:r>
            <a:r>
              <a:rPr lang="en-US" dirty="0" smtClean="0"/>
              <a:t>how to read schematics and building circuits </a:t>
            </a:r>
            <a:r>
              <a:rPr lang="en-US" dirty="0"/>
              <a:t>takes time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11" y="1643154"/>
            <a:ext cx="5782889" cy="4090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11" y="1643154"/>
            <a:ext cx="5334000" cy="398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63700"/>
            <a:ext cx="3810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our First Circuit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662" b="766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6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 and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8522"/>
            <a:ext cx="4572000" cy="5460834"/>
          </a:xfrm>
        </p:spPr>
        <p:txBody>
          <a:bodyPr/>
          <a:lstStyle/>
          <a:p>
            <a:r>
              <a:rPr lang="en-US" dirty="0" smtClean="0"/>
              <a:t>Series: in Order</a:t>
            </a:r>
          </a:p>
          <a:p>
            <a:r>
              <a:rPr lang="en-US" dirty="0" smtClean="0"/>
              <a:t>Parallel: at the same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12" y="1736731"/>
            <a:ext cx="4718799" cy="439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12" y="1736731"/>
            <a:ext cx="4740853" cy="40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1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Linux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896" b="22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322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Linux?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is based on Unix, just like OS X (mac)</a:t>
            </a:r>
          </a:p>
          <a:p>
            <a:r>
              <a:rPr lang="en-US" dirty="0" smtClean="0"/>
              <a:t>Hundreds of </a:t>
            </a:r>
            <a:r>
              <a:rPr lang="en-US" dirty="0" smtClean="0"/>
              <a:t>versions</a:t>
            </a:r>
          </a:p>
          <a:p>
            <a:r>
              <a:rPr lang="en-US" dirty="0" smtClean="0"/>
              <a:t>At its core: Operating system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9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302" y="1148522"/>
            <a:ext cx="8572709" cy="5460834"/>
          </a:xfrm>
        </p:spPr>
        <p:txBody>
          <a:bodyPr/>
          <a:lstStyle/>
          <a:p>
            <a:r>
              <a:rPr lang="en-US" dirty="0" err="1"/>
              <a:t>pi@raspberrypi</a:t>
            </a:r>
            <a:r>
              <a:rPr lang="en-US" dirty="0"/>
              <a:t> ~ $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Your username followed by @</a:t>
            </a:r>
          </a:p>
          <a:p>
            <a:pPr marL="0" indent="0">
              <a:buNone/>
            </a:pPr>
            <a:r>
              <a:rPr lang="en-US" dirty="0"/>
              <a:t>The name of your computer</a:t>
            </a:r>
          </a:p>
          <a:p>
            <a:pPr marL="0" indent="0">
              <a:buNone/>
            </a:pPr>
            <a:r>
              <a:rPr lang="en-US" dirty="0"/>
              <a:t>Current directory ( ~ means home)</a:t>
            </a:r>
          </a:p>
          <a:p>
            <a:pPr marL="0" indent="0">
              <a:buNone/>
            </a:pPr>
            <a:r>
              <a:rPr lang="en-US" dirty="0"/>
              <a:t>Shell prompt. Text will appear to the right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01922" y="1616784"/>
            <a:ext cx="275548" cy="3115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5" name="Oval 4"/>
          <p:cNvSpPr/>
          <p:nvPr/>
        </p:nvSpPr>
        <p:spPr>
          <a:xfrm>
            <a:off x="65088" y="2304996"/>
            <a:ext cx="479214" cy="503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5088" y="2919424"/>
            <a:ext cx="479214" cy="503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5088" y="3578414"/>
            <a:ext cx="479214" cy="503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5088" y="4198098"/>
            <a:ext cx="479214" cy="503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1637202" y="1625404"/>
            <a:ext cx="275548" cy="3115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3275165" y="1610060"/>
            <a:ext cx="275548" cy="3115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550713" y="1603339"/>
            <a:ext cx="275548" cy="3115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765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9789" r="-39789"/>
          <a:stretch>
            <a:fillRect/>
          </a:stretch>
        </p:blipFill>
        <p:spPr>
          <a:xfrm>
            <a:off x="-3612597" y="745656"/>
            <a:ext cx="16336828" cy="6112343"/>
          </a:xfrm>
        </p:spPr>
      </p:pic>
    </p:spTree>
    <p:extLst>
      <p:ext uri="{BB962C8B-B14F-4D97-AF65-F5344CB8AC3E}">
        <p14:creationId xmlns:p14="http://schemas.microsoft.com/office/powerpoint/2010/main" val="361405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commands to for a complete list</a:t>
            </a:r>
          </a:p>
          <a:p>
            <a:r>
              <a:rPr lang="en-US" dirty="0"/>
              <a:t>Common commands</a:t>
            </a:r>
          </a:p>
          <a:p>
            <a:pPr lvl="1"/>
            <a:r>
              <a:rPr lang="en-US" dirty="0" err="1"/>
              <a:t>cp</a:t>
            </a:r>
            <a:r>
              <a:rPr lang="en-US" dirty="0"/>
              <a:t> &lt;source&gt; &lt;destination&gt;</a:t>
            </a:r>
          </a:p>
          <a:p>
            <a:pPr lvl="1"/>
            <a:r>
              <a:rPr lang="en-US" dirty="0"/>
              <a:t>mv &lt;source&gt; &lt;destination&gt;</a:t>
            </a:r>
          </a:p>
          <a:p>
            <a:pPr lvl="1"/>
            <a:r>
              <a:rPr lang="en-US" dirty="0"/>
              <a:t>cd &lt;folder</a:t>
            </a:r>
            <a:r>
              <a:rPr lang="en-US" dirty="0" smtClean="0"/>
              <a:t>&gt;</a:t>
            </a:r>
          </a:p>
          <a:p>
            <a:pPr lvl="1"/>
            <a:r>
              <a:rPr lang="en-US" dirty="0" err="1" smtClean="0"/>
              <a:t>ls</a:t>
            </a:r>
            <a:endParaRPr lang="en-US" dirty="0"/>
          </a:p>
          <a:p>
            <a:r>
              <a:rPr lang="en-US" dirty="0"/>
              <a:t>Alias commands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1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code?</a:t>
            </a:r>
          </a:p>
          <a:p>
            <a:r>
              <a:rPr lang="en-US" dirty="0" smtClean="0"/>
              <a:t>Best to use IDE ( Integrated Development Environment )</a:t>
            </a:r>
          </a:p>
          <a:p>
            <a:r>
              <a:rPr lang="en-US" dirty="0" smtClean="0"/>
              <a:t>Languages</a:t>
            </a:r>
          </a:p>
          <a:p>
            <a:pPr lvl="1"/>
            <a:r>
              <a:rPr lang="en-US" dirty="0"/>
              <a:t>Any language which will compile for ARMv6 can be used with the Raspberry </a:t>
            </a:r>
            <a:r>
              <a:rPr lang="en-US" dirty="0" smtClean="0"/>
              <a:t>Pi. Python, C</a:t>
            </a:r>
            <a:r>
              <a:rPr lang="en-US" dirty="0"/>
              <a:t>, C++, Java, Scratch, and Ruby all come installed by default on the Raspberry Pi.</a:t>
            </a:r>
          </a:p>
        </p:txBody>
      </p:sp>
    </p:spTree>
    <p:extLst>
      <p:ext uri="{BB962C8B-B14F-4D97-AF65-F5344CB8AC3E}">
        <p14:creationId xmlns:p14="http://schemas.microsoft.com/office/powerpoint/2010/main" val="34978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104041"/>
              </p:ext>
            </p:extLst>
          </p:nvPr>
        </p:nvGraphicFramePr>
        <p:xfrm>
          <a:off x="0" y="1147763"/>
          <a:ext cx="9117014" cy="342614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45895"/>
                <a:gridCol w="6871119"/>
              </a:tblGrid>
              <a:tr h="1142047">
                <a:tc>
                  <a:txBody>
                    <a:bodyPr/>
                    <a:lstStyle/>
                    <a:p>
                      <a:r>
                        <a:rPr lang="en-US" dirty="0" smtClean="0"/>
                        <a:t>Class 0</a:t>
                      </a:r>
                    </a:p>
                  </a:txBody>
                  <a:tcPr anchor="ctr" anchorCt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</a:t>
                      </a:r>
                      <a:r>
                        <a:rPr lang="en-US" baseline="0" dirty="0" smtClean="0"/>
                        <a:t> the Basics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42047">
                <a:tc>
                  <a:txBody>
                    <a:bodyPr/>
                    <a:lstStyle/>
                    <a:p>
                      <a:r>
                        <a:rPr lang="en-US" dirty="0" smtClean="0"/>
                        <a:t>Class 1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to Raspberry Pi</a:t>
                      </a:r>
                    </a:p>
                    <a:p>
                      <a:r>
                        <a:rPr lang="en-US" baseline="0" dirty="0" smtClean="0"/>
                        <a:t>Learning Linux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</a:tr>
              <a:tr h="1142047">
                <a:tc>
                  <a:txBody>
                    <a:bodyPr/>
                    <a:lstStyle/>
                    <a:p>
                      <a:r>
                        <a:rPr lang="en-US" dirty="0" smtClean="0"/>
                        <a:t>Class 2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Using</a:t>
                      </a:r>
                      <a:r>
                        <a:rPr lang="en-US" baseline="0" dirty="0" smtClean="0"/>
                        <a:t> Python to program Input/Outputs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052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Pseudocode</a:t>
            </a:r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If there are eggs at the grocery store then, buy a loaf of bread, else buy milk.</a:t>
            </a:r>
          </a:p>
          <a:p>
            <a:r>
              <a:rPr lang="en-US" dirty="0" smtClean="0"/>
              <a:t>All coding languages follow common coding logic</a:t>
            </a:r>
          </a:p>
        </p:txBody>
      </p:sp>
    </p:spTree>
    <p:extLst>
      <p:ext uri="{BB962C8B-B14F-4D97-AF65-F5344CB8AC3E}">
        <p14:creationId xmlns:p14="http://schemas.microsoft.com/office/powerpoint/2010/main" val="108426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to assign values</a:t>
            </a:r>
          </a:p>
          <a:p>
            <a:r>
              <a:rPr lang="en-US" dirty="0" smtClean="0"/>
              <a:t>Values vary by contents and type</a:t>
            </a:r>
          </a:p>
          <a:p>
            <a:r>
              <a:rPr lang="en-US" dirty="0" smtClean="0"/>
              <a:t>Common variable types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 (integer)</a:t>
            </a:r>
          </a:p>
          <a:p>
            <a:pPr lvl="1"/>
            <a:r>
              <a:rPr lang="en-US" dirty="0" smtClean="0"/>
              <a:t>String (letters, numbers, symbols… usually for humans to read)</a:t>
            </a:r>
          </a:p>
          <a:p>
            <a:pPr lvl="1"/>
            <a:r>
              <a:rPr lang="en-US" dirty="0" smtClean="0"/>
              <a:t>Boolean (true or false)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if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02019"/>
            <a:ext cx="9117012" cy="54608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temperature = 80;</a:t>
            </a:r>
          </a:p>
          <a:p>
            <a:pPr marL="0" indent="0">
              <a:buNone/>
            </a:pPr>
            <a:r>
              <a:rPr lang="en-US" dirty="0" err="1" smtClean="0"/>
              <a:t>Bool</a:t>
            </a:r>
            <a:r>
              <a:rPr lang="en-US" dirty="0" smtClean="0"/>
              <a:t> </a:t>
            </a:r>
            <a:r>
              <a:rPr lang="en-US" dirty="0" err="1" smtClean="0"/>
              <a:t>condition_met</a:t>
            </a:r>
            <a:r>
              <a:rPr lang="en-US" dirty="0" smtClean="0"/>
              <a:t> = false;</a:t>
            </a:r>
          </a:p>
          <a:p>
            <a:pPr marL="0" indent="0">
              <a:buNone/>
            </a:pPr>
            <a:r>
              <a:rPr lang="en-US" dirty="0" smtClean="0"/>
              <a:t>If (</a:t>
            </a:r>
            <a:r>
              <a:rPr lang="en-US" dirty="0"/>
              <a:t>temperature </a:t>
            </a:r>
            <a:r>
              <a:rPr lang="en-US" dirty="0" smtClean="0"/>
              <a:t>== 70)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//Will we meet the if condition?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condition_met</a:t>
            </a:r>
            <a:r>
              <a:rPr lang="en-US" dirty="0"/>
              <a:t> </a:t>
            </a:r>
            <a:r>
              <a:rPr lang="en-US" dirty="0" smtClean="0"/>
              <a:t>= true;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Else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/>
              <a:t>condition_met</a:t>
            </a:r>
            <a:r>
              <a:rPr lang="en-US" dirty="0"/>
              <a:t> = </a:t>
            </a:r>
            <a:r>
              <a:rPr lang="en-US" dirty="0" smtClean="0"/>
              <a:t>false;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1143000"/>
            <a:ext cx="2881638" cy="539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2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2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2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2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2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 err="1" smtClean="0"/>
              <a:t>Int</a:t>
            </a:r>
            <a:r>
              <a:rPr lang="en-US" sz="2000" dirty="0" smtClean="0"/>
              <a:t> temperature = 70;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152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8522"/>
            <a:ext cx="9144000" cy="5460834"/>
          </a:xfrm>
        </p:spPr>
        <p:txBody>
          <a:bodyPr>
            <a:normAutofit/>
          </a:bodyPr>
          <a:lstStyle/>
          <a:p>
            <a:r>
              <a:rPr lang="en-US" dirty="0" smtClean="0"/>
              <a:t>Know electronic fundamentals</a:t>
            </a:r>
          </a:p>
          <a:p>
            <a:pPr lvl="1"/>
            <a:r>
              <a:rPr lang="en-US" dirty="0" smtClean="0"/>
              <a:t>Electricity, Analog, DC</a:t>
            </a:r>
          </a:p>
          <a:p>
            <a:pPr lvl="1"/>
            <a:r>
              <a:rPr lang="en-US" dirty="0" smtClean="0"/>
              <a:t>Current, Voltage, Resistance</a:t>
            </a:r>
          </a:p>
          <a:p>
            <a:pPr lvl="1"/>
            <a:r>
              <a:rPr lang="en-US" dirty="0" smtClean="0"/>
              <a:t>Ohms law</a:t>
            </a:r>
          </a:p>
          <a:p>
            <a:pPr lvl="1"/>
            <a:r>
              <a:rPr lang="en-US" dirty="0" smtClean="0"/>
              <a:t>Circuits, Schematics</a:t>
            </a:r>
          </a:p>
          <a:p>
            <a:pPr lvl="1"/>
            <a:r>
              <a:rPr lang="en-US" dirty="0" smtClean="0"/>
              <a:t>Breadboards, </a:t>
            </a:r>
            <a:r>
              <a:rPr lang="en-US" dirty="0"/>
              <a:t>W</a:t>
            </a:r>
            <a:r>
              <a:rPr lang="en-US" dirty="0" smtClean="0"/>
              <a:t>ires, Resistors, LEDs</a:t>
            </a:r>
          </a:p>
          <a:p>
            <a:pPr lvl="1"/>
            <a:r>
              <a:rPr lang="en-US" dirty="0" smtClean="0"/>
              <a:t>And much more!</a:t>
            </a:r>
          </a:p>
          <a:p>
            <a:r>
              <a:rPr lang="en-US" dirty="0"/>
              <a:t>Know </a:t>
            </a:r>
            <a:r>
              <a:rPr lang="en-US" dirty="0"/>
              <a:t>b</a:t>
            </a:r>
            <a:r>
              <a:rPr lang="en-US" dirty="0" smtClean="0"/>
              <a:t>asic Linux </a:t>
            </a:r>
            <a:r>
              <a:rPr lang="en-US" dirty="0"/>
              <a:t>t</a:t>
            </a:r>
            <a:r>
              <a:rPr lang="en-US" dirty="0" smtClean="0"/>
              <a:t>erminology</a:t>
            </a:r>
            <a:endParaRPr lang="en-US" dirty="0"/>
          </a:p>
          <a:p>
            <a:r>
              <a:rPr lang="en-US" dirty="0"/>
              <a:t>Know </a:t>
            </a:r>
            <a:r>
              <a:rPr lang="en-US" dirty="0" smtClean="0"/>
              <a:t>basic coding </a:t>
            </a:r>
            <a:r>
              <a:rPr lang="en-US" dirty="0"/>
              <a:t>l</a:t>
            </a:r>
            <a:r>
              <a:rPr lang="en-US" dirty="0" smtClean="0"/>
              <a:t>ogic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5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form of energy resulting from the existence of charged particles</a:t>
            </a:r>
          </a:p>
          <a:p>
            <a:r>
              <a:rPr lang="en-US" dirty="0" smtClean="0"/>
              <a:t>What is electricity in English?</a:t>
            </a:r>
          </a:p>
          <a:p>
            <a:pPr lvl="2"/>
            <a:r>
              <a:rPr lang="en-US" dirty="0" smtClean="0"/>
              <a:t>Static</a:t>
            </a:r>
          </a:p>
          <a:p>
            <a:pPr lvl="2"/>
            <a:r>
              <a:rPr lang="en-US" dirty="0" smtClean="0"/>
              <a:t>Direct Current</a:t>
            </a:r>
          </a:p>
          <a:p>
            <a:pPr lvl="2"/>
            <a:r>
              <a:rPr lang="en-US" dirty="0" smtClean="0"/>
              <a:t>Alternating Current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6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Electricity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>
                <a:hlinkClick r:id="rId2"/>
              </a:rPr>
              <a:t>http://www.youtube.com/watch?v=wm8zJNxmqgo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4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Alternating and Direct Current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can we find it in a home?</a:t>
            </a:r>
          </a:p>
          <a:p>
            <a:r>
              <a:rPr lang="en-US" dirty="0" smtClean="0"/>
              <a:t>What uses it?</a:t>
            </a:r>
          </a:p>
          <a:p>
            <a:endParaRPr lang="en-US" dirty="0" smtClean="0"/>
          </a:p>
          <a:p>
            <a:r>
              <a:rPr lang="nl-NL" dirty="0" smtClean="0">
                <a:hlinkClick r:id="rId2"/>
              </a:rPr>
              <a:t>http://www.youtube.com/watch?v=iDH-RiDxqE4&amp;noredirect=1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1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Law!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Voltage  		( V )	VOLT</a:t>
            </a:r>
          </a:p>
          <a:p>
            <a:r>
              <a:rPr lang="en-US" dirty="0" smtClean="0"/>
              <a:t>Current</a:t>
            </a:r>
            <a:r>
              <a:rPr lang="en-US" dirty="0"/>
              <a:t> </a:t>
            </a:r>
            <a:r>
              <a:rPr lang="en-US" dirty="0" smtClean="0"/>
              <a:t> 		( I )	AMP</a:t>
            </a:r>
          </a:p>
          <a:p>
            <a:r>
              <a:rPr lang="en-US" dirty="0" smtClean="0"/>
              <a:t>Resistance  	( R )	OHM</a:t>
            </a:r>
          </a:p>
          <a:p>
            <a:r>
              <a:rPr lang="en-US" dirty="0" smtClean="0"/>
              <a:t>LAW: V = I x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32" y="748631"/>
            <a:ext cx="4558379" cy="60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47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Math is your friend</a:t>
            </a:r>
          </a:p>
          <a:p>
            <a:r>
              <a:rPr lang="en-US" dirty="0" smtClean="0"/>
              <a:t>Examples:</a:t>
            </a:r>
          </a:p>
          <a:p>
            <a:r>
              <a:rPr lang="en-US" dirty="0" smtClean="0"/>
              <a:t>I = </a:t>
            </a:r>
            <a:r>
              <a:rPr lang="en-US" dirty="0" smtClean="0"/>
              <a:t>2 </a:t>
            </a:r>
            <a:r>
              <a:rPr lang="en-US" dirty="0" smtClean="0"/>
              <a:t>mA</a:t>
            </a:r>
          </a:p>
          <a:p>
            <a:r>
              <a:rPr lang="en-US" dirty="0" smtClean="0"/>
              <a:t>R = 100 </a:t>
            </a:r>
            <a:r>
              <a:rPr lang="en-US" dirty="0" err="1" smtClean="0"/>
              <a:t>Ω</a:t>
            </a:r>
            <a:endParaRPr lang="en-US" dirty="0" smtClean="0"/>
          </a:p>
          <a:p>
            <a:r>
              <a:rPr lang="en-US" dirty="0"/>
              <a:t>Remember V = I x </a:t>
            </a:r>
            <a:r>
              <a:rPr lang="en-US" dirty="0" smtClean="0"/>
              <a:t>R</a:t>
            </a:r>
            <a:endParaRPr lang="en-US" dirty="0" smtClean="0"/>
          </a:p>
          <a:p>
            <a:r>
              <a:rPr lang="en-US" dirty="0" smtClean="0"/>
              <a:t>V = </a:t>
            </a:r>
            <a:r>
              <a:rPr lang="en-US" dirty="0" smtClean="0"/>
              <a:t>2 V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 = 5 V</a:t>
            </a:r>
          </a:p>
          <a:p>
            <a:r>
              <a:rPr lang="en-US" dirty="0" smtClean="0"/>
              <a:t>R = </a:t>
            </a:r>
            <a:r>
              <a:rPr lang="en-US" dirty="0" smtClean="0"/>
              <a:t>5000 </a:t>
            </a:r>
            <a:r>
              <a:rPr lang="en-US" dirty="0" err="1" smtClean="0"/>
              <a:t>Ω</a:t>
            </a:r>
            <a:endParaRPr lang="en-US" dirty="0" smtClean="0"/>
          </a:p>
          <a:p>
            <a:r>
              <a:rPr lang="en-US" dirty="0" smtClean="0"/>
              <a:t>I = 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2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pic>
        <p:nvPicPr>
          <p:cNvPr id="5" name="powerogskull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067" b="10067"/>
          <a:stretch>
            <a:fillRect/>
          </a:stretch>
        </p:blipFill>
        <p:spPr>
          <a:xfrm>
            <a:off x="917575" y="1147763"/>
            <a:ext cx="7281863" cy="5461000"/>
          </a:xfrm>
        </p:spPr>
      </p:pic>
    </p:spTree>
    <p:extLst>
      <p:ext uri="{BB962C8B-B14F-4D97-AF65-F5344CB8AC3E}">
        <p14:creationId xmlns:p14="http://schemas.microsoft.com/office/powerpoint/2010/main" val="59088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2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bLab Slides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</a:majorFont>
      <a:minorFont>
        <a:latin typeface="Arial Rounded MT Bold"/>
        <a:ea typeface=""/>
        <a:cs typeface=""/>
        <a:font script="Jpan" typeface="ＭＳ Ｐゴシック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FabLab Slides.thmx</Template>
  <TotalTime>2459</TotalTime>
  <Words>503</Words>
  <Application>Microsoft Macintosh PowerPoint</Application>
  <PresentationFormat>On-screen Show (4:3)</PresentationFormat>
  <Paragraphs>127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FabLab Slides</vt:lpstr>
      <vt:lpstr> FabLab San Diego Raspberry Pi</vt:lpstr>
      <vt:lpstr>Overview</vt:lpstr>
      <vt:lpstr>Learning Objectives</vt:lpstr>
      <vt:lpstr>Electricity</vt:lpstr>
      <vt:lpstr>Static Electricity</vt:lpstr>
      <vt:lpstr>Alternating and Direct Current</vt:lpstr>
      <vt:lpstr>Follow the Law!</vt:lpstr>
      <vt:lpstr>Math</vt:lpstr>
      <vt:lpstr>Power</vt:lpstr>
      <vt:lpstr>Power</vt:lpstr>
      <vt:lpstr>Circuits</vt:lpstr>
      <vt:lpstr>Building our First Circuit</vt:lpstr>
      <vt:lpstr>Series and Parallel</vt:lpstr>
      <vt:lpstr>Welcome to Linux</vt:lpstr>
      <vt:lpstr>What Is Linux?</vt:lpstr>
      <vt:lpstr>Terminal</vt:lpstr>
      <vt:lpstr>Permission</vt:lpstr>
      <vt:lpstr>Commands</vt:lpstr>
      <vt:lpstr>Intro to coding</vt:lpstr>
      <vt:lpstr>Coding Logic</vt:lpstr>
      <vt:lpstr>Variables</vt:lpstr>
      <vt:lpstr>Simple if statement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FabLab San Diego Raspberry Pi</dc:title>
  <dc:creator>PC</dc:creator>
  <cp:lastModifiedBy>PC</cp:lastModifiedBy>
  <cp:revision>44</cp:revision>
  <dcterms:created xsi:type="dcterms:W3CDTF">2013-09-10T04:34:32Z</dcterms:created>
  <dcterms:modified xsi:type="dcterms:W3CDTF">2013-12-16T04:28:39Z</dcterms:modified>
</cp:coreProperties>
</file>